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62" r:id="rId3"/>
    <p:sldId id="263" r:id="rId4"/>
    <p:sldId id="259" r:id="rId5"/>
    <p:sldId id="265" r:id="rId6"/>
    <p:sldId id="261" r:id="rId7"/>
    <p:sldId id="260" r:id="rId8"/>
    <p:sldId id="257" r:id="rId9"/>
    <p:sldId id="266" r:id="rId10"/>
    <p:sldId id="267" r:id="rId11"/>
    <p:sldId id="268" r:id="rId12"/>
    <p:sldId id="270" r:id="rId13"/>
    <p:sldId id="269" r:id="rId14"/>
    <p:sldId id="273" r:id="rId15"/>
    <p:sldId id="274" r:id="rId16"/>
    <p:sldId id="275" r:id="rId17"/>
    <p:sldId id="279" r:id="rId18"/>
    <p:sldId id="280" r:id="rId19"/>
    <p:sldId id="272" r:id="rId20"/>
    <p:sldId id="271" r:id="rId21"/>
    <p:sldId id="276" r:id="rId22"/>
    <p:sldId id="281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1" d="100"/>
          <a:sy n="91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esProps" Target="pres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viewProps" Target="viewProps.xml"/><Relationship Id="rId26" Type="http://schemas.openxmlformats.org/officeDocument/2006/relationships/printerSettings" Target="printerSettings/printerSettings1.bin"/><Relationship Id="rId30" Type="http://schemas.openxmlformats.org/officeDocument/2006/relationships/tableStyles" Target="tableStyles.xml"/><Relationship Id="rId11" Type="http://schemas.openxmlformats.org/officeDocument/2006/relationships/slide" Target="slides/slide10.xml"/><Relationship Id="rId29" Type="http://schemas.openxmlformats.org/officeDocument/2006/relationships/theme" Target="theme/theme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77F96-D9E3-3944-9397-3E25F45C8E16}" type="datetimeFigureOut">
              <a:rPr/>
              <a:pPr/>
              <a:t>5/5/09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8E2EC-E6AF-AA45-BD01-0F34AA4E2F27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14209C-B352-4841-B800-B1A552ADD2B8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8B43-6B04-8141-BAA4-055F8E600736}" type="datetimeFigureOut">
              <a:rPr/>
              <a:pPr/>
              <a:t>5/5/09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6F41-C266-8D45-89C2-6B59607990C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8B43-6B04-8141-BAA4-055F8E600736}" type="datetimeFigureOut">
              <a:rPr/>
              <a:pPr/>
              <a:t>5/5/09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6F41-C266-8D45-89C2-6B59607990C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8B43-6B04-8141-BAA4-055F8E600736}" type="datetimeFigureOut">
              <a:rPr/>
              <a:pPr/>
              <a:t>5/5/09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6F41-C266-8D45-89C2-6B59607990C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8B43-6B04-8141-BAA4-055F8E600736}" type="datetimeFigureOut">
              <a:rPr/>
              <a:pPr/>
              <a:t>5/5/09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6F41-C266-8D45-89C2-6B59607990C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8B43-6B04-8141-BAA4-055F8E600736}" type="datetimeFigureOut">
              <a:rPr/>
              <a:pPr/>
              <a:t>5/5/09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6F41-C266-8D45-89C2-6B59607990C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8B43-6B04-8141-BAA4-055F8E600736}" type="datetimeFigureOut">
              <a:rPr/>
              <a:pPr/>
              <a:t>5/5/09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6F41-C266-8D45-89C2-6B59607990C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8B43-6B04-8141-BAA4-055F8E600736}" type="datetimeFigureOut">
              <a:rPr/>
              <a:pPr/>
              <a:t>5/5/09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6F41-C266-8D45-89C2-6B59607990C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8B43-6B04-8141-BAA4-055F8E600736}" type="datetimeFigureOut">
              <a:rPr/>
              <a:pPr/>
              <a:t>5/5/09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6F41-C266-8D45-89C2-6B59607990C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8B43-6B04-8141-BAA4-055F8E600736}" type="datetimeFigureOut">
              <a:rPr/>
              <a:pPr/>
              <a:t>5/5/09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6F41-C266-8D45-89C2-6B59607990C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8B43-6B04-8141-BAA4-055F8E600736}" type="datetimeFigureOut">
              <a:rPr/>
              <a:pPr/>
              <a:t>5/5/09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6F41-C266-8D45-89C2-6B59607990C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8B43-6B04-8141-BAA4-055F8E600736}" type="datetimeFigureOut">
              <a:rPr/>
              <a:pPr/>
              <a:t>5/5/09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6F41-C266-8D45-89C2-6B59607990C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88B43-6B04-8141-BAA4-055F8E600736}" type="datetimeFigureOut">
              <a:rPr/>
              <a:pPr/>
              <a:t>5/5/09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E6F41-C266-8D45-89C2-6B59607990C5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df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df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df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df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4" Type="http://schemas.openxmlformats.org/officeDocument/2006/relationships/image" Target="../media/image4.jpeg"/><Relationship Id="rId10" Type="http://schemas.openxmlformats.org/officeDocument/2006/relationships/image" Target="../media/image10.jpeg"/><Relationship Id="rId5" Type="http://schemas.openxmlformats.org/officeDocument/2006/relationships/image" Target="../media/image5.jpe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9" Type="http://schemas.openxmlformats.org/officeDocument/2006/relationships/image" Target="../media/image9.jpeg"/><Relationship Id="rId3" Type="http://schemas.openxmlformats.org/officeDocument/2006/relationships/image" Target="../media/image3.jpeg"/><Relationship Id="rId6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apezoid 5"/>
          <p:cNvSpPr/>
          <p:nvPr/>
        </p:nvSpPr>
        <p:spPr>
          <a:xfrm rot="10800000">
            <a:off x="1200150" y="533399"/>
            <a:ext cx="6743700" cy="1828800"/>
          </a:xfrm>
          <a:prstGeom prst="trapezoid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1200150" y="3810000"/>
            <a:ext cx="6743700" cy="1828800"/>
          </a:xfrm>
          <a:prstGeom prst="trapezoid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en-US"/>
              <a:t>Progress towards large-scale analyses of mussel body temperatures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886200"/>
            <a:ext cx="6629400" cy="1752600"/>
          </a:xfrm>
        </p:spPr>
        <p:txBody>
          <a:bodyPr>
            <a:normAutofit fontScale="92500"/>
          </a:bodyPr>
          <a:lstStyle/>
          <a:p>
            <a:r>
              <a:rPr lang="en-US">
                <a:solidFill>
                  <a:schemeClr val="tx1"/>
                </a:solidFill>
              </a:rPr>
              <a:t>K. Allison Smith</a:t>
            </a:r>
          </a:p>
          <a:p>
            <a:r>
              <a:rPr lang="en-US">
                <a:solidFill>
                  <a:schemeClr val="tx1"/>
                </a:solidFill>
              </a:rPr>
              <a:t>University of South Carolina</a:t>
            </a:r>
          </a:p>
          <a:p>
            <a:r>
              <a:rPr lang="en-US">
                <a:solidFill>
                  <a:schemeClr val="tx1"/>
                </a:solidFill>
              </a:rPr>
              <a:t>2007 NASA Earth Systems Science Fellow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odelDiagramD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4" y="116098"/>
            <a:ext cx="9051811" cy="6625804"/>
          </a:xfrm>
          <a:prstGeom prst="rect">
            <a:avLst/>
          </a:prstGeom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46038" y="6488113"/>
            <a:ext cx="6888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Helmuth 1998, 1999; Gilman et al. 2006; Wethey &amp; Woodin 2008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116098"/>
            <a:ext cx="58213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/>
                <a:cs typeface="Arial"/>
              </a:rPr>
              <a:t>What sources of weather data produce the best estimated mussel body temperatures?</a:t>
            </a:r>
          </a:p>
          <a:p>
            <a:r>
              <a:rPr lang="en-US" sz="2400">
                <a:latin typeface="Arial"/>
                <a:cs typeface="Arial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odelDiagramD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4" y="116098"/>
            <a:ext cx="9051811" cy="6625804"/>
          </a:xfrm>
          <a:prstGeom prst="rect">
            <a:avLst/>
          </a:prstGeom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46038" y="6488113"/>
            <a:ext cx="6888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Helmuth 1998, 1999; Gilman et al. 2006; Wethey &amp; Woodin 2008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116098"/>
            <a:ext cx="58213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/>
                <a:cs typeface="Arial"/>
              </a:rPr>
              <a:t>What sources of weather data produce the best estimated mussel body temperatures?</a:t>
            </a:r>
          </a:p>
          <a:p>
            <a:r>
              <a:rPr lang="en-US" sz="2400">
                <a:latin typeface="Arial"/>
                <a:cs typeface="Arial"/>
              </a:rPr>
              <a:t>	- quality</a:t>
            </a:r>
          </a:p>
          <a:p>
            <a:r>
              <a:rPr lang="en-US" sz="2400">
                <a:latin typeface="Arial"/>
                <a:cs typeface="Arial"/>
              </a:rPr>
              <a:t>	- large scales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obo.JPG"/>
          <p:cNvPicPr>
            <a:picLocks noChangeAspect="1"/>
          </p:cNvPicPr>
          <p:nvPr/>
        </p:nvPicPr>
        <p:blipFill>
          <a:blip r:embed="rId2"/>
          <a:srcRect l="41015" r="8594"/>
          <a:stretch>
            <a:fillRect/>
          </a:stretch>
        </p:blipFill>
        <p:spPr>
          <a:xfrm>
            <a:off x="76200" y="990599"/>
            <a:ext cx="3276600" cy="4876800"/>
          </a:xfrm>
          <a:prstGeom prst="rect">
            <a:avLst/>
          </a:prstGeom>
        </p:spPr>
      </p:pic>
      <p:pic>
        <p:nvPicPr>
          <p:cNvPr id="8" name="Picture 7" descr="Weather Station.jpg"/>
          <p:cNvPicPr>
            <a:picLocks noChangeAspect="1"/>
          </p:cNvPicPr>
          <p:nvPr/>
        </p:nvPicPr>
        <p:blipFill>
          <a:blip r:embed="rId3"/>
          <a:srcRect t="6250" b="20833"/>
          <a:stretch>
            <a:fillRect/>
          </a:stretch>
        </p:blipFill>
        <p:spPr>
          <a:xfrm rot="16200000">
            <a:off x="2590800" y="2095498"/>
            <a:ext cx="4876800" cy="2667000"/>
          </a:xfrm>
          <a:prstGeom prst="rect">
            <a:avLst/>
          </a:prstGeom>
        </p:spPr>
      </p:pic>
      <p:pic>
        <p:nvPicPr>
          <p:cNvPr id="9" name="Picture 8" descr="WestCoast.JPG"/>
          <p:cNvPicPr>
            <a:picLocks noChangeAspect="1"/>
          </p:cNvPicPr>
          <p:nvPr/>
        </p:nvPicPr>
        <p:blipFill>
          <a:blip r:embed="rId4"/>
          <a:srcRect l="34688" t="6250" r="39062" b="13750"/>
          <a:stretch>
            <a:fillRect/>
          </a:stretch>
        </p:blipFill>
        <p:spPr>
          <a:xfrm>
            <a:off x="6705600" y="990599"/>
            <a:ext cx="2133600" cy="4876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59621" y="330368"/>
            <a:ext cx="203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/>
                <a:cs typeface="Arial"/>
              </a:rPr>
              <a:t>Weather Station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3303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/>
                <a:cs typeface="Arial"/>
              </a:rPr>
              <a:t>Biomimetic Logger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5599" y="191869"/>
            <a:ext cx="2280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rial"/>
                <a:cs typeface="Arial"/>
              </a:rPr>
              <a:t>Reanalyzed Data</a:t>
            </a:r>
          </a:p>
          <a:p>
            <a:pPr algn="ctr"/>
            <a:r>
              <a:rPr lang="en-US" b="1">
                <a:latin typeface="Arial"/>
                <a:cs typeface="Arial"/>
              </a:rPr>
              <a:t>Satellite Data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5600" y="5867399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Arial"/>
                <a:cs typeface="Arial"/>
              </a:rPr>
              <a:t>www.NOAA.GOES.gov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CAHS_InputDat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6212" t="18889" r="6212" b="24444"/>
              <a:stretch>
                <a:fillRect/>
              </a:stretch>
            </p:blipFill>
          </mc:Choice>
          <mc:Fallback>
            <p:blipFill>
              <a:blip r:embed="rId3"/>
              <a:srcRect l="6212" t="18889" r="6212" b="24444"/>
              <a:stretch>
                <a:fillRect/>
              </a:stretch>
            </p:blipFill>
          </mc:Fallback>
        </mc:AlternateContent>
        <p:spPr>
          <a:xfrm>
            <a:off x="381000" y="1295400"/>
            <a:ext cx="8808744" cy="440438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2010" y="2362200"/>
            <a:ext cx="533400" cy="1588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2010" y="3124200"/>
            <a:ext cx="533400" cy="1588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2010" y="5334000"/>
            <a:ext cx="533400" cy="1588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5410" y="381000"/>
            <a:ext cx="7186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Hopkins Marine Station, Monterey, California </a:t>
            </a:r>
          </a:p>
          <a:p>
            <a:r>
              <a:rPr lang="en-US" sz="2400">
                <a:latin typeface="Arial"/>
                <a:cs typeface="Arial"/>
              </a:rPr>
              <a:t>2000-2006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CAHS_InputDat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6212" t="18889" r="6212" b="24444"/>
              <a:stretch>
                <a:fillRect/>
              </a:stretch>
            </p:blipFill>
          </mc:Choice>
          <mc:Fallback>
            <p:blipFill>
              <a:blip r:embed="rId3"/>
              <a:srcRect l="6212" t="18889" r="6212" b="24444"/>
              <a:stretch>
                <a:fillRect/>
              </a:stretch>
            </p:blipFill>
          </mc:Fallback>
        </mc:AlternateContent>
        <p:spPr>
          <a:xfrm>
            <a:off x="381000" y="1295400"/>
            <a:ext cx="8808744" cy="440438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2010" y="2362200"/>
            <a:ext cx="533400" cy="1588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2010" y="3124200"/>
            <a:ext cx="533400" cy="1588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2010" y="5334000"/>
            <a:ext cx="533400" cy="1588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5410" y="381000"/>
            <a:ext cx="7186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Hopkins Marine Station, Monterey, California </a:t>
            </a:r>
          </a:p>
          <a:p>
            <a:r>
              <a:rPr lang="en-US" sz="2400">
                <a:latin typeface="Arial"/>
                <a:cs typeface="Arial"/>
              </a:rPr>
              <a:t>2000-2006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2165664"/>
            <a:ext cx="7772400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/>
              <a:t>Local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9200" y="2917382"/>
            <a:ext cx="7772400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/>
              <a:t>North America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5149334"/>
            <a:ext cx="7772400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/>
              <a:t>Global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CAHS_TaylorDiagram_L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52" y="612648"/>
            <a:ext cx="7097833" cy="6245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640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latin typeface="Arial Bold"/>
                <a:cs typeface="Arial Bold"/>
              </a:rPr>
              <a:t>Daily Max Body Temperature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3320" y="5537142"/>
            <a:ext cx="10668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Biomimic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10800000" flipV="1">
            <a:off x="6010419" y="5906474"/>
            <a:ext cx="342901" cy="279234"/>
          </a:xfrm>
          <a:prstGeom prst="line">
            <a:avLst/>
          </a:prstGeom>
          <a:ln w="50800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SCAHS_TaylorDiagram_L3_Redu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52" y="612648"/>
            <a:ext cx="7097833" cy="6245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640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latin typeface="Arial Bold"/>
                <a:cs typeface="Arial Bold"/>
              </a:rPr>
              <a:t>Daily Max Body Temperature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3320" y="5537142"/>
            <a:ext cx="10668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Biomimic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10800000" flipV="1">
            <a:off x="6010419" y="5906474"/>
            <a:ext cx="342901" cy="279234"/>
          </a:xfrm>
          <a:prstGeom prst="line">
            <a:avLst/>
          </a:prstGeom>
          <a:ln w="50800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Forecast Verification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Based on Weather Forecasts</a:t>
            </a:r>
          </a:p>
          <a:p>
            <a:pPr lvl="1">
              <a:buNone/>
            </a:pPr>
            <a:r>
              <a:rPr lang="en-US" sz="2000"/>
              <a:t>www.bom.gov.au/bmrc/wefor/staff/eee/verif/verif_web_page.html</a:t>
            </a:r>
          </a:p>
          <a:p>
            <a:pPr lvl="1">
              <a:buNone/>
            </a:pPr>
            <a:r>
              <a:rPr lang="en-US" sz="2000"/>
              <a:t>WWRP/WCRP Joint Working Group on Verification</a:t>
            </a:r>
          </a:p>
          <a:p>
            <a:pPr lvl="1">
              <a:buNone/>
            </a:pPr>
            <a:endParaRPr lang="en-US" sz="2000"/>
          </a:p>
          <a:p>
            <a:r>
              <a:rPr lang="en-US"/>
              <a:t>Why Verify?</a:t>
            </a:r>
          </a:p>
          <a:p>
            <a:pPr lvl="1"/>
            <a:r>
              <a:rPr lang="en-US"/>
              <a:t>Monitor Forecast Quality</a:t>
            </a:r>
          </a:p>
          <a:p>
            <a:pPr lvl="1"/>
            <a:r>
              <a:rPr lang="en-US"/>
              <a:t>Improve Forecast Quality</a:t>
            </a:r>
          </a:p>
          <a:p>
            <a:pPr lvl="1"/>
            <a:r>
              <a:rPr lang="en-US"/>
              <a:t>Compare Forecast Systems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Forecast Verification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Based on Weather Forecasts</a:t>
            </a:r>
          </a:p>
          <a:p>
            <a:pPr lvl="1">
              <a:buNone/>
            </a:pPr>
            <a:r>
              <a:rPr lang="en-US" sz="2000"/>
              <a:t>www.bom.gov.au/bmrc/wefor/staff/eee/verif/verif_web_page.html</a:t>
            </a:r>
          </a:p>
          <a:p>
            <a:pPr lvl="1">
              <a:buNone/>
            </a:pPr>
            <a:r>
              <a:rPr lang="en-US" sz="2000"/>
              <a:t>WWRP/WCRP Joint Working Group on Verification</a:t>
            </a:r>
          </a:p>
          <a:p>
            <a:pPr lvl="1">
              <a:buNone/>
            </a:pPr>
            <a:endParaRPr lang="en-US" sz="2000"/>
          </a:p>
          <a:p>
            <a:r>
              <a:rPr lang="en-US"/>
              <a:t>What Makes a Forecast “Good”?</a:t>
            </a:r>
          </a:p>
          <a:p>
            <a:pPr lvl="1"/>
            <a:r>
              <a:rPr lang="en-US"/>
              <a:t>Consistency</a:t>
            </a:r>
          </a:p>
          <a:p>
            <a:pPr lvl="1"/>
            <a:r>
              <a:rPr lang="en-US"/>
              <a:t>Quality</a:t>
            </a:r>
          </a:p>
          <a:p>
            <a:pPr lvl="1"/>
            <a:r>
              <a:rPr lang="en-US"/>
              <a:t>Value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CAHS_Error_L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5354" t="10000" r="10505" b="66667"/>
              <a:stretch>
                <a:fillRect/>
              </a:stretch>
            </p:blipFill>
          </mc:Choice>
          <mc:Fallback>
            <p:blipFill>
              <a:blip r:embed="rId3"/>
              <a:srcRect l="5354" t="10000" r="10505" b="66667"/>
              <a:stretch>
                <a:fillRect/>
              </a:stretch>
            </p:blipFill>
          </mc:Fallback>
        </mc:AlternateContent>
        <p:spPr>
          <a:xfrm>
            <a:off x="381000" y="1676400"/>
            <a:ext cx="8463238" cy="181353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rot="5400000">
            <a:off x="1999746" y="1408906"/>
            <a:ext cx="533400" cy="1588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3447546" y="1408906"/>
            <a:ext cx="533400" cy="1588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019546" y="1408906"/>
            <a:ext cx="533400" cy="1588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200" y="3733800"/>
            <a:ext cx="56388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A = Weather Station</a:t>
            </a:r>
          </a:p>
          <a:p>
            <a:pPr lvl="1">
              <a:buFont typeface="Arial"/>
              <a:buChar char="•"/>
            </a:pPr>
            <a:r>
              <a:rPr lang="en-US"/>
              <a:t> At research site </a:t>
            </a:r>
          </a:p>
          <a:p>
            <a:pPr lvl="1">
              <a:buFont typeface="Arial"/>
              <a:buChar char="•"/>
            </a:pPr>
            <a:r>
              <a:rPr lang="en-US"/>
              <a:t> 10-minute intervals</a:t>
            </a:r>
          </a:p>
          <a:p>
            <a:pPr marL="344488" indent="-344488"/>
            <a:r>
              <a:rPr lang="en-US" b="1"/>
              <a:t>C = North American Regional Reanalysis (NARR) with GOES Shortwave Downward Flux</a:t>
            </a:r>
          </a:p>
          <a:p>
            <a:pPr marL="463550" indent="-6350">
              <a:buFont typeface="Arial"/>
              <a:buChar char="•"/>
            </a:pPr>
            <a:r>
              <a:rPr lang="en-US"/>
              <a:t> 32 km pixel (NARR) and 55 km pixel (GCIP)</a:t>
            </a:r>
          </a:p>
          <a:p>
            <a:pPr marL="463550" lvl="1" indent="-6350">
              <a:buFont typeface="Arial"/>
              <a:buChar char="•"/>
            </a:pPr>
            <a:r>
              <a:rPr lang="en-US"/>
              <a:t> 3-hour intervals and 1-hour intervals</a:t>
            </a:r>
          </a:p>
          <a:p>
            <a:r>
              <a:rPr lang="en-US" b="1"/>
              <a:t>I = Global Reanalysis</a:t>
            </a:r>
          </a:p>
          <a:p>
            <a:pPr lvl="1">
              <a:buFont typeface="Arial"/>
              <a:buChar char="•"/>
            </a:pPr>
            <a:r>
              <a:rPr lang="en-US"/>
              <a:t> 277 km pixel</a:t>
            </a:r>
          </a:p>
          <a:p>
            <a:pPr lvl="1">
              <a:buFont typeface="Arial"/>
              <a:buChar char="•"/>
            </a:pPr>
            <a:r>
              <a:rPr lang="en-US"/>
              <a:t> 6-hour intervals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638" y="215443"/>
            <a:ext cx="861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latin typeface="Arial"/>
                <a:cs typeface="Arial"/>
              </a:rPr>
              <a:t>Daily Max Body Temperature Compared to Biomimetic Logger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33980" y="2093010"/>
            <a:ext cx="645210" cy="75501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01060" y="2081140"/>
            <a:ext cx="785740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44635" y="2093010"/>
            <a:ext cx="645210" cy="75501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arney2009Fig2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418" y="734791"/>
            <a:ext cx="7223163" cy="53884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6396335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/>
                <a:cs typeface="Arial"/>
              </a:rPr>
              <a:t>Kearney and Porter 2009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ingencyTables_2009NASA USCAHS_ContingencyTests.tx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7909" t="7778" r="16928" b="50000"/>
              <a:stretch>
                <a:fillRect/>
              </a:stretch>
            </p:blipFill>
          </mc:Choice>
          <mc:Fallback>
            <p:blipFill>
              <a:blip r:embed="rId3"/>
              <a:srcRect l="7909" t="7778" r="16928" b="50000"/>
              <a:stretch>
                <a:fillRect/>
              </a:stretch>
            </p:blipFill>
          </mc:Fallback>
        </mc:AlternateContent>
        <p:spPr>
          <a:xfrm>
            <a:off x="152400" y="762000"/>
            <a:ext cx="8763000" cy="6370287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rot="5400000">
            <a:off x="2096294" y="1087256"/>
            <a:ext cx="533400" cy="1588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3544094" y="1087256"/>
            <a:ext cx="533400" cy="1588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116094" y="1087256"/>
            <a:ext cx="533400" cy="1588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2094706" y="4533106"/>
            <a:ext cx="533400" cy="1588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3542506" y="4533106"/>
            <a:ext cx="533400" cy="1588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8117683" y="4533106"/>
            <a:ext cx="533400" cy="1588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178713"/>
            <a:ext cx="861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latin typeface="Arial"/>
                <a:cs typeface="Arial"/>
              </a:rPr>
              <a:t>Daily Max Body Temperature Compared to Biomimetic Logger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81200" y="1728860"/>
            <a:ext cx="685800" cy="15240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69590" y="1723880"/>
            <a:ext cx="685800" cy="15240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01060" y="1712010"/>
            <a:ext cx="914400" cy="15240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81200" y="5169730"/>
            <a:ext cx="685800" cy="15240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69590" y="5164750"/>
            <a:ext cx="685800" cy="15240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901060" y="5152880"/>
            <a:ext cx="914400" cy="15240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Data Assemblage “C”</a:t>
            </a:r>
          </a:p>
          <a:p>
            <a:pPr lvl="1"/>
            <a:r>
              <a:rPr lang="en-US">
                <a:latin typeface="Arial"/>
                <a:cs typeface="Arial"/>
              </a:rPr>
              <a:t>MAE = Acceptable (within 0.5°C of “A”)</a:t>
            </a:r>
          </a:p>
          <a:p>
            <a:pPr lvl="1"/>
            <a:r>
              <a:rPr lang="en-US">
                <a:latin typeface="Arial"/>
                <a:cs typeface="Arial"/>
              </a:rPr>
              <a:t>Not modeling the stressful temperatures… </a:t>
            </a:r>
          </a:p>
          <a:p>
            <a:pPr lvl="1"/>
            <a:endParaRPr lang="en-US">
              <a:latin typeface="Arial"/>
              <a:cs typeface="Arial"/>
            </a:endParaRPr>
          </a:p>
          <a:p>
            <a:pPr lvl="1">
              <a:buNone/>
            </a:pPr>
            <a:endParaRPr lang="en-US">
              <a:latin typeface="Arial"/>
              <a:cs typeface="Arial"/>
            </a:endParaRPr>
          </a:p>
          <a:p>
            <a:pPr lvl="1"/>
            <a:endParaRPr lang="en-US">
              <a:latin typeface="Arial"/>
              <a:cs typeface="Arial"/>
            </a:endParaRPr>
          </a:p>
          <a:p>
            <a:pPr>
              <a:buNone/>
            </a:pPr>
            <a:endParaRPr lang="en-US">
              <a:latin typeface="Arial"/>
              <a:cs typeface="Arial"/>
            </a:endParaRPr>
          </a:p>
          <a:p>
            <a:pPr lvl="1"/>
            <a:endParaRPr lang="en-US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Future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>
                <a:latin typeface="Arial"/>
                <a:cs typeface="Arial"/>
              </a:rPr>
              <a:t>Add in SST products</a:t>
            </a:r>
          </a:p>
          <a:p>
            <a:r>
              <a:rPr lang="en-US">
                <a:latin typeface="Arial"/>
                <a:cs typeface="Arial"/>
              </a:rPr>
              <a:t>Interpolate to a smaller grid size </a:t>
            </a:r>
          </a:p>
          <a:p>
            <a:pPr lvl="1"/>
            <a:r>
              <a:rPr lang="en-US">
                <a:latin typeface="Arial"/>
                <a:cs typeface="Arial"/>
              </a:rPr>
              <a:t>Particularly important for global measurements</a:t>
            </a:r>
          </a:p>
          <a:p>
            <a:r>
              <a:rPr lang="en-US">
                <a:latin typeface="Arial"/>
                <a:cs typeface="Arial"/>
              </a:rPr>
              <a:t>Conduct analyses at two additional sites</a:t>
            </a:r>
          </a:p>
          <a:p>
            <a:endParaRPr lang="en-US"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Long-Range Goal</a:t>
            </a:r>
          </a:p>
          <a:p>
            <a:pPr lvl="1"/>
            <a:r>
              <a:rPr lang="en-US">
                <a:latin typeface="Arial"/>
                <a:cs typeface="Arial"/>
              </a:rPr>
              <a:t>GCM output into body temperature model to make predictions about future mortality events for mussels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1" kern="0" dirty="0">
                <a:solidFill>
                  <a:srgbClr val="000000"/>
                </a:solidFill>
              </a:rPr>
              <a:t>Acknowledgements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54275" name="Picture 3" descr="FinalMusselSatLogo.png                                         001E2833Macintosh HD                   C1711CC9:"/>
          <p:cNvPicPr>
            <a:picLocks noChangeAspect="1" noChangeArrowheads="1"/>
          </p:cNvPicPr>
          <p:nvPr/>
        </p:nvPicPr>
        <p:blipFill>
          <a:blip r:embed="rId2"/>
          <a:srcRect l="12740" t="12457" r="2232" b="13495"/>
          <a:stretch>
            <a:fillRect/>
          </a:stretch>
        </p:blipFill>
        <p:spPr bwMode="auto">
          <a:xfrm>
            <a:off x="228600" y="152400"/>
            <a:ext cx="19050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Rectangle 5"/>
          <p:cNvSpPr txBox="1">
            <a:spLocks noChangeArrowheads="1"/>
          </p:cNvSpPr>
          <p:nvPr/>
        </p:nvSpPr>
        <p:spPr bwMode="auto">
          <a:xfrm>
            <a:off x="2057400" y="3549650"/>
            <a:ext cx="6248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"/>
                <a:cs typeface="Arial"/>
              </a:rPr>
              <a:t>NASA Earth Systems Science Fellowship</a:t>
            </a: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"/>
                <a:cs typeface="Arial"/>
              </a:rPr>
              <a:t>Elsie Tabor Travel Grant</a:t>
            </a: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"/>
                <a:cs typeface="Arial"/>
              </a:rPr>
              <a:t>NASA Grants NNG04GE43G, NNX07AF20G</a:t>
            </a: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"/>
                <a:cs typeface="Arial"/>
              </a:rPr>
              <a:t>NOAA Ecofore grant NA04NOS4780264</a:t>
            </a: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</a:pPr>
            <a:endParaRPr lang="en-US" sz="280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1981200"/>
            <a:ext cx="6324600" cy="1435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"/>
                <a:cs typeface="Arial"/>
              </a:rPr>
              <a:t>David Wethey (Modeling)</a:t>
            </a: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"/>
                <a:cs typeface="Arial"/>
              </a:rPr>
              <a:t>Brian Helmuth (Biomimic Data)</a:t>
            </a: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"/>
                <a:cs typeface="Arial"/>
              </a:rPr>
              <a:t>Mark Denny (Weather Station Data)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a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360" y="0"/>
            <a:ext cx="3088640" cy="2316480"/>
          </a:xfrm>
          <a:prstGeom prst="rect">
            <a:avLst/>
          </a:prstGeom>
        </p:spPr>
      </p:pic>
      <p:pic>
        <p:nvPicPr>
          <p:cNvPr id="6" name="Picture 5" descr="SeaCockroa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41520"/>
            <a:ext cx="3088640" cy="2316480"/>
          </a:xfrm>
          <a:prstGeom prst="rect">
            <a:avLst/>
          </a:prstGeom>
        </p:spPr>
      </p:pic>
      <p:pic>
        <p:nvPicPr>
          <p:cNvPr id="8" name="Picture 7" descr="Se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088640" cy="2316480"/>
          </a:xfrm>
          <a:prstGeom prst="rect">
            <a:avLst/>
          </a:prstGeom>
        </p:spPr>
      </p:pic>
      <p:pic>
        <p:nvPicPr>
          <p:cNvPr id="9" name="Picture 8" descr="chit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5360" y="0"/>
            <a:ext cx="3084575" cy="2313432"/>
          </a:xfrm>
          <a:prstGeom prst="rect">
            <a:avLst/>
          </a:prstGeom>
        </p:spPr>
      </p:pic>
      <p:pic>
        <p:nvPicPr>
          <p:cNvPr id="10" name="Picture 9" descr="redwoo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16480"/>
            <a:ext cx="3088640" cy="2316480"/>
          </a:xfrm>
          <a:prstGeom prst="rect">
            <a:avLst/>
          </a:prstGeom>
        </p:spPr>
      </p:pic>
      <p:pic>
        <p:nvPicPr>
          <p:cNvPr id="12" name="Picture 11" descr="gul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1295" y="4541520"/>
            <a:ext cx="3088640" cy="2316480"/>
          </a:xfrm>
          <a:prstGeom prst="rect">
            <a:avLst/>
          </a:prstGeom>
        </p:spPr>
      </p:pic>
      <p:pic>
        <p:nvPicPr>
          <p:cNvPr id="11" name="Picture 10" descr="flower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1295" y="2316480"/>
            <a:ext cx="3088640" cy="2316480"/>
          </a:xfrm>
          <a:prstGeom prst="rect">
            <a:avLst/>
          </a:prstGeom>
        </p:spPr>
      </p:pic>
      <p:pic>
        <p:nvPicPr>
          <p:cNvPr id="13" name="Picture 12" descr="fungu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8640" y="4541520"/>
            <a:ext cx="3088640" cy="2316480"/>
          </a:xfrm>
          <a:prstGeom prst="rect">
            <a:avLst/>
          </a:prstGeom>
        </p:spPr>
      </p:pic>
      <p:pic>
        <p:nvPicPr>
          <p:cNvPr id="5" name="Picture 4" descr="Bat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8640" y="2313432"/>
            <a:ext cx="3088640" cy="23164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Zonat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8050" y="681038"/>
            <a:ext cx="732790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Zonat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8050" y="681038"/>
            <a:ext cx="732790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Santa Cruz Island - 023.jpg                                    0025F572Macintosh HD                   C1718D49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5276" y="740388"/>
            <a:ext cx="3126844" cy="2344737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elPic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57200"/>
            <a:ext cx="7772400" cy="5862132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46038" y="6488113"/>
            <a:ext cx="2087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/>
              <a:t>Helmuth 1998, 1999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ModelDiagr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8" y="117475"/>
            <a:ext cx="9051925" cy="662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46038" y="6488113"/>
            <a:ext cx="6888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Helmuth 1998, 1999; Gilman et al. 2006; Wethey &amp; Woodin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99" descr="MortalityImage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55650"/>
            <a:ext cx="6394450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Box 100"/>
          <p:cNvSpPr txBox="1">
            <a:spLocks noChangeArrowheads="1"/>
          </p:cNvSpPr>
          <p:nvPr/>
        </p:nvSpPr>
        <p:spPr bwMode="auto">
          <a:xfrm>
            <a:off x="304800" y="76200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Ultimate Goal:</a:t>
            </a:r>
            <a:r>
              <a:rPr lang="en-US" sz="2800"/>
              <a:t> Estimate Temperature Driven Mortality</a:t>
            </a:r>
          </a:p>
        </p:txBody>
      </p:sp>
      <p:sp>
        <p:nvSpPr>
          <p:cNvPr id="48132" name="TextBox 101"/>
          <p:cNvSpPr txBox="1">
            <a:spLocks noChangeArrowheads="1"/>
          </p:cNvSpPr>
          <p:nvPr/>
        </p:nvSpPr>
        <p:spPr bwMode="auto">
          <a:xfrm>
            <a:off x="838200" y="5943600"/>
            <a:ext cx="1447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Percent </a:t>
            </a:r>
          </a:p>
          <a:p>
            <a:pPr algn="ctr"/>
            <a:r>
              <a:rPr lang="en-US" sz="2000"/>
              <a:t>Mortality</a:t>
            </a:r>
          </a:p>
        </p:txBody>
      </p:sp>
      <p:pic>
        <p:nvPicPr>
          <p:cNvPr id="48133" name="Picture 103" descr="Map_SitesMortality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3338" y="533400"/>
            <a:ext cx="2760662" cy="547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odelDiagramD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4" y="116098"/>
            <a:ext cx="9051811" cy="6625804"/>
          </a:xfrm>
          <a:prstGeom prst="rect">
            <a:avLst/>
          </a:prstGeom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46038" y="6488113"/>
            <a:ext cx="6888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Helmuth 1998, 1999; Gilman et al. 2006; Wethey &amp; Woodin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2637</TotalTime>
  <Words>464</Words>
  <Application>Microsoft Macintosh PowerPoint</Application>
  <PresentationFormat>On-screen Show (4:3)</PresentationFormat>
  <Paragraphs>87</Paragraphs>
  <Slides>23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Progress towards large-scale analyses of mussel body temperatures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Forecast Verification </vt:lpstr>
      <vt:lpstr>Forecast Verification </vt:lpstr>
      <vt:lpstr>Slide 19</vt:lpstr>
      <vt:lpstr>Slide 20</vt:lpstr>
      <vt:lpstr>Conclusions</vt:lpstr>
      <vt:lpstr>Future Directions</vt:lpstr>
      <vt:lpstr>Acknowledgements</vt:lpstr>
    </vt:vector>
  </TitlesOfParts>
  <Company>University of South Carolina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K. Allison Smith</dc:creator>
  <cp:lastModifiedBy>K. Allison Smith</cp:lastModifiedBy>
  <cp:revision>77</cp:revision>
  <dcterms:created xsi:type="dcterms:W3CDTF">2009-05-07T00:03:31Z</dcterms:created>
  <dcterms:modified xsi:type="dcterms:W3CDTF">2009-05-07T11:52:43Z</dcterms:modified>
</cp:coreProperties>
</file>